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144000"/>
  <p:embeddedFontLst>
    <p:embeddedFont>
      <p:font typeface="Corbel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Corbel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Corbel-italic.fntdata"/><Relationship Id="rId16" Type="http://schemas.openxmlformats.org/officeDocument/2006/relationships/slide" Target="slides/slide12.xml"/><Relationship Id="rId38" Type="http://schemas.openxmlformats.org/officeDocument/2006/relationships/font" Target="fonts/Corbel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6900"/>
            </a:lvl1pPr>
            <a:lvl2pPr lvl="1" algn="ctr">
              <a:spcBef>
                <a:spcPts val="0"/>
              </a:spcBef>
              <a:buSzPct val="100000"/>
              <a:defRPr sz="6900"/>
            </a:lvl2pPr>
            <a:lvl3pPr lvl="2" algn="ctr">
              <a:spcBef>
                <a:spcPts val="0"/>
              </a:spcBef>
              <a:buSzPct val="100000"/>
              <a:defRPr sz="6900"/>
            </a:lvl3pPr>
            <a:lvl4pPr lvl="3" algn="ctr">
              <a:spcBef>
                <a:spcPts val="0"/>
              </a:spcBef>
              <a:buSzPct val="100000"/>
              <a:defRPr sz="6900"/>
            </a:lvl4pPr>
            <a:lvl5pPr lvl="4" algn="ctr">
              <a:spcBef>
                <a:spcPts val="0"/>
              </a:spcBef>
              <a:buSzPct val="100000"/>
              <a:defRPr sz="6900"/>
            </a:lvl5pPr>
            <a:lvl6pPr lvl="5" algn="ctr">
              <a:spcBef>
                <a:spcPts val="0"/>
              </a:spcBef>
              <a:buSzPct val="100000"/>
              <a:defRPr sz="6900"/>
            </a:lvl6pPr>
            <a:lvl7pPr lvl="6" algn="ctr">
              <a:spcBef>
                <a:spcPts val="0"/>
              </a:spcBef>
              <a:buSzPct val="100000"/>
              <a:defRPr sz="6900"/>
            </a:lvl7pPr>
            <a:lvl8pPr lvl="7" algn="ctr">
              <a:spcBef>
                <a:spcPts val="0"/>
              </a:spcBef>
              <a:buSzPct val="100000"/>
              <a:defRPr sz="6900"/>
            </a:lvl8pPr>
            <a:lvl9pPr lvl="8" algn="ctr">
              <a:spcBef>
                <a:spcPts val="0"/>
              </a:spcBef>
              <a:buSzPct val="100000"/>
              <a:defRPr sz="69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bg-BG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bg-BG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bg-BG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0" i="0" sz="4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143000" y="2057399"/>
            <a:ext cx="4755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indent="-78740" lvl="0" marL="2286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8890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93979" lvl="2" marL="73152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79999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111759" lvl="3" marL="100583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106680" lvl="4" marL="12801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59820" lvl="5" marL="16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55020" lvl="6" marL="18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50220" lvl="7" marL="22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58120" lvl="8" marL="2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6267612" y="2057400"/>
            <a:ext cx="4754999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indent="-78740" lvl="0" marL="2286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8890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93979" lvl="2" marL="73152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79999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111759" lvl="3" marL="100583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106680" lvl="4" marL="12801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59820" lvl="5" marL="16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55020" lvl="6" marL="18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50220" lvl="7" marL="22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58120" lvl="8" marL="2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1142995" y="6223828"/>
            <a:ext cx="232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3949148" y="6223828"/>
            <a:ext cx="4717799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9329529" y="6223828"/>
            <a:ext cx="170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bg-BG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bg-BG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bg-BG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bg-BG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bg-BG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53666" y="600200"/>
            <a:ext cx="8490300" cy="5454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bg-BG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bg-BG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bg-BG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SzPct val="100000"/>
              <a:defRPr sz="24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SzPct val="100000"/>
              <a:defRPr sz="19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SzPct val="100000"/>
              <a:defRPr sz="19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SzPct val="100000"/>
              <a:defRPr sz="19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SzPct val="100000"/>
              <a:defRPr sz="19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SzPct val="100000"/>
              <a:defRPr sz="19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SzPct val="100000"/>
              <a:defRPr sz="19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SzPct val="100000"/>
              <a:defRPr sz="19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SzPct val="100000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bg-BG" sz="13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-1517837" y="199025"/>
            <a:ext cx="99669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lang="bg-BG" sz="7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</a:t>
            </a: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РУЛЕТКА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7876385" y="3251705"/>
            <a:ext cx="4792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3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Направена от			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3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Виктор Цонев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3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Васил Какевски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3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Петър Ефтимов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3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Росица Маджарова</a:t>
            </a:r>
          </a:p>
        </p:txBody>
      </p:sp>
      <p:pic>
        <p:nvPicPr>
          <p:cNvPr descr="20401226_1678602355492679_1602254401_n.jpg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25" y="1296257"/>
            <a:ext cx="6702199" cy="5026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-2.png"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7925" y="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15650" y="-8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bg-BG">
                <a:solidFill>
                  <a:schemeClr val="lt2"/>
                </a:solidFill>
              </a:rPr>
              <a:t>class GameBoard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415650" y="1429458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class GameBoard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public: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GameBoard();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virtual ~GameBoard();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Draw();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Clear();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getFlag(){return isActive;}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void DisplayStatistics(Credits* credits , int lastWinningNumber);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int CalcQuadrandClicked(int x, int y);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void DisplayBets(Credits* credits , int x, int y, int color,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bool resume = false);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public: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LTexture* gameBoard;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Button* gameBoardPools[POOLS_BUTTON];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Button* cashOut;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Button* spin;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Button* history;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Button* accounting;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Button* clearBets;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Sound* sound;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isActive;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768125" y="-8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class GameBoard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15650" y="342608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</a:t>
            </a:r>
            <a:r>
              <a:rPr lang="bg-BG" sz="1500"/>
              <a:t>if (coordX != -1 &amp;&amp; coordY != -1)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if (credits-&gt;GetCredit() &gt;= value[j]) //credits logic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Button gameBoardPools(coordX, coordY);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gameBoardPools.loadFromFile("Pools.png");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gameBoardPools.setWidth(POOLS_W);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gameBoardPools.setHeight(POOLS_H);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SDL_Rect rec = { j * 111 + 5, 1, 111, 110 };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gameBoardPools.render(&amp;rec, 0, NULL, SDL_FLIP_NONE, 60, 60);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//while piece to write on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LTexture overPullUnderText(coordX + 17, coordY + 17);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overPullUnderText.loadFromFile("BALL.png");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overPullUnderText.setWidth(POOLS_W);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overPullUnderText.setHeight(POOLS_H);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overPullUnderText.render(NULL, 0, NULL, SDL_FLIP_NONE,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  POOLS_W / 3, POOLS_H / 3);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sound-&gt;play(CLICKBUTTON);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</a:t>
            </a:r>
          </a:p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x="6443250" y="1031458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if (!resume)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 credits-&gt;AddBet(value[j]);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 credits-&gt;ChangeCredits(-value[j]);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 credits-&gt;betByNumberCell[clickedCell] += value[j];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Text textInPool(coordX + 20, coordY + 22, POOLS_W / 2 + 8,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  POOLS_H / 2 + 8, 15,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  credits-&gt;betByNumberCell[clickedCell]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  , { 0, 0, 0, 255 }, "Intro.otf");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Text textBet(SCREEN_BOARD_W / 2 + 25, 40, 45, 35, 15,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  credits-&gt;GetBet(),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  { 200, 200, 200, 255 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recovery-&gt;appendToXML(credits-&gt;betByNumberCell);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recovery-&gt;appendToXMLCredits(credits-&gt;GetCredit(),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   credits-&gt;GetBet(), credits-&gt;GetCreditsCollected());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 }     //end credits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/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15650" y="-8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bg-BG">
                <a:solidFill>
                  <a:schemeClr val="lt2"/>
                </a:solidFill>
              </a:rPr>
              <a:t>class GameBoard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277825" y="8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GameBoard::~GameBoard()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for (int i = 0; i &lt; POOLS_BUTTON; i++)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delete gameBoardPools[i];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}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cashOut-&gt;free();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delete cashOut;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spin-&gt;free();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delete spin;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history-&gt;free();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delete history;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accounting-&gt;free();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delete accounting;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clearBets-&gt;free();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delete clearBets;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delete sound;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bool GameBoard::Draw()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background-&gt;render(NULL, 0, NULL);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isActive = true;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return true;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bool GameBoard::Clear()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SDL_RenderClear(LWindow::gRenderer);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isActive = false;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return true;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ctrTitle"/>
          </p:nvPr>
        </p:nvSpPr>
        <p:spPr>
          <a:xfrm>
            <a:off x="1112550" y="149775"/>
            <a:ext cx="9966900" cy="12096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ИЗХОДЕН ЕКРАН</a:t>
            </a:r>
          </a:p>
        </p:txBody>
      </p:sp>
      <p:sp>
        <p:nvSpPr>
          <p:cNvPr id="157" name="Shape 157"/>
          <p:cNvSpPr txBox="1"/>
          <p:nvPr>
            <p:ph idx="1" type="subTitle"/>
          </p:nvPr>
        </p:nvSpPr>
        <p:spPr>
          <a:xfrm>
            <a:off x="8970500" y="2599050"/>
            <a:ext cx="3019800" cy="35448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Без бутони</a:t>
            </a:r>
          </a:p>
          <a:p>
            <a:pPr lvl="0" rtl="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6 секунди презентиране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OutroScreen2.jpg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25" y="1466525"/>
            <a:ext cx="7483799" cy="467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600">
                <a:solidFill>
                  <a:schemeClr val="lt2"/>
                </a:solidFill>
              </a:rPr>
              <a:t>class OutroScreen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15600" y="2156277"/>
            <a:ext cx="5333100" cy="33159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class OutroScreen: public Screen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public: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OutroScreen();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virtual ~OutroScreen();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Draw();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Clear();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void Show(Credits* credits);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5748700" y="1536625"/>
            <a:ext cx="61890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OutroScreen::OutroScreen()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: Screen()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background-&gt;loadFromFile("OutroScreen2.jpg");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background-&gt;setWidth(SCREEN_W);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background-&gt;setHeight(SCREEN_H);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isActive = false;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OutroScreen::~OutroScreen()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54350" y="-8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600">
                <a:solidFill>
                  <a:schemeClr val="lt2"/>
                </a:solidFill>
              </a:rPr>
              <a:t>class OutroScreen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70650" y="8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6381950" y="86308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void OutroScreen::Show(Credits* credits)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double scale = 0.6;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Text textMoneyNumber((SCREEN_W / 8 + 520) * scale, 400 * scale, 180 * scale,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200 * scale, 15, credits-&gt;GetCredit() * DENOMINATION, { 200, 10, 10,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 255 });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cout &lt;&lt; credits-&gt;GetCredit() &lt;&lt; "bbbb" &lt;&lt; endl;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bool OutroScreen::Clear()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SDL_RenderClear(LWindow::gRenderer);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isActive = false;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return isActive;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3-1-Antique-Roulette-Wheel.png"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50" y="863074"/>
            <a:ext cx="5664650" cy="56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ctrTitle"/>
          </p:nvPr>
        </p:nvSpPr>
        <p:spPr>
          <a:xfrm>
            <a:off x="1109975" y="290850"/>
            <a:ext cx="9966900" cy="12369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БОНУС ЕКРАН</a:t>
            </a:r>
          </a:p>
        </p:txBody>
      </p:sp>
      <p:sp>
        <p:nvSpPr>
          <p:cNvPr id="179" name="Shape 179"/>
          <p:cNvSpPr txBox="1"/>
          <p:nvPr>
            <p:ph idx="1" type="subTitle"/>
          </p:nvPr>
        </p:nvSpPr>
        <p:spPr>
          <a:xfrm>
            <a:off x="8863325" y="1842900"/>
            <a:ext cx="2972100" cy="3172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Без бутони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3 секунди презентиране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анимация с 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бонус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печати.</a:t>
            </a:r>
          </a:p>
        </p:txBody>
      </p:sp>
      <p:pic>
        <p:nvPicPr>
          <p:cNvPr descr="win.pn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3000" y="1239950"/>
            <a:ext cx="9390123" cy="52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600">
                <a:solidFill>
                  <a:schemeClr val="lt2"/>
                </a:solidFill>
              </a:rPr>
              <a:t>class BonusScreen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class BonusScreen: public Screen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public: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BonusScreen();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virtual ~BonusScreen();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Draw();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Clear();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getBonusCreditsText(Credits*);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public: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LTexture* bonusSticker;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Sound* sound;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>
            <p:ph idx="2" type="body"/>
          </p:nvPr>
        </p:nvSpPr>
        <p:spPr>
          <a:xfrm>
            <a:off x="5281300" y="327275"/>
            <a:ext cx="67050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ash-in-hand-1.png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451" y="739012"/>
            <a:ext cx="3583124" cy="53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23750" y="-8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600">
                <a:solidFill>
                  <a:schemeClr val="lt2"/>
                </a:solidFill>
              </a:rPr>
              <a:t>class BonusScreen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bool BonusScreen::Draw()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background-&gt;render(NULL, 0, NULL);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SDL_Delay(2000);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sound-&gt;play(WIN);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srand(time(0));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SDL_Color col = 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rand() % 200 + 50,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rand() % 200 + 50,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rand() % 200 + 50,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255 };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</a:t>
            </a:r>
          </a:p>
        </p:txBody>
      </p:sp>
      <p:sp>
        <p:nvSpPr>
          <p:cNvPr id="195" name="Shape 195"/>
          <p:cNvSpPr txBox="1"/>
          <p:nvPr>
            <p:ph idx="2" type="body"/>
          </p:nvPr>
        </p:nvSpPr>
        <p:spPr>
          <a:xfrm>
            <a:off x="5357850" y="746475"/>
            <a:ext cx="69390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Text textYouWin(SCREEN_W / 4, SCREEN_H / 4, SCREEN_W / 4,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SCREEN_H / 8, 30, "You Win", col, "Intro Inline.otf");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Text textCredits(SCREEN_W / 4, SCREEN_H * 3 / 4,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SCREEN_W / 4, SCREEN_H / 8,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30, "credits", col, "Intro Inline.otf");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for (int i = 0; i &lt; 3; i++)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SDL_SetTextureColorMod(bonusSticker-&gt;getTexture(),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rand() % 100 + 150, rand() % 70 + 70, rand() % 100 + 150);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bonusSticker-&gt;setY((i + 1) * SCREEN_H / 6 + rand() % 50);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bonusSticker-&gt;render(NULL, i * 45, NULL);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SDL_Delay(500);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isActive = false;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return true;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415650" y="-8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600">
                <a:solidFill>
                  <a:schemeClr val="lt2"/>
                </a:solidFill>
              </a:rPr>
              <a:t>class BonusScreen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247225" y="829950"/>
            <a:ext cx="87693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bg-BG"/>
              <a:t>bool BonusScreen::getBonusCreditsText(Credits* credits)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bg-BG"/>
              <a:t>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bg-BG"/>
              <a:t> srand(time(0));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bg-BG"/>
              <a:t> Text textWinnings(SCREEN_W / 3,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bg-BG"/>
              <a:t> SCREEN_H * 2 / 4,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bg-BG"/>
              <a:t>   SCREEN_W / 8, SCREEN_H / 12, 40,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bg-BG"/>
              <a:t>   credits-&gt;GetCreditsCollected(),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bg-BG"/>
              <a:t>   { 200, 200, 0 }, "Intro Inline.otf");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bg-BG"/>
              <a:t> SDL_Delay(1500);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bg-BG"/>
              <a:t> return true;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bg-BG"/>
              <a:t>}</a:t>
            </a:r>
          </a:p>
        </p:txBody>
      </p:sp>
      <p:sp>
        <p:nvSpPr>
          <p:cNvPr id="202" name="Shape 202"/>
          <p:cNvSpPr txBox="1"/>
          <p:nvPr>
            <p:ph idx="2" type="body"/>
          </p:nvPr>
        </p:nvSpPr>
        <p:spPr>
          <a:xfrm>
            <a:off x="13256775" y="2372750"/>
            <a:ext cx="933900" cy="856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asino-las-vegas.png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325" y="1209325"/>
            <a:ext cx="6575724" cy="51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ctrTitle"/>
          </p:nvPr>
        </p:nvSpPr>
        <p:spPr>
          <a:xfrm>
            <a:off x="987500" y="183675"/>
            <a:ext cx="9966900" cy="13134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                       ЕКРАНИ</a:t>
            </a:r>
          </a:p>
        </p:txBody>
      </p:sp>
      <p:sp>
        <p:nvSpPr>
          <p:cNvPr id="70" name="Shape 70"/>
          <p:cNvSpPr txBox="1"/>
          <p:nvPr>
            <p:ph idx="1" type="subTitle"/>
          </p:nvPr>
        </p:nvSpPr>
        <p:spPr>
          <a:xfrm flipH="1" rot="10800000">
            <a:off x="13971253" y="3895315"/>
            <a:ext cx="2913600" cy="9573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6880300" y="1270550"/>
            <a:ext cx="4172100" cy="49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bg-BG" sz="2400">
                <a:solidFill>
                  <a:schemeClr val="lt1"/>
                </a:solidFill>
              </a:rPr>
              <a:t>Основните екрани в играта са Интро, Инфо, Игра, Печалба, Изходен и Бонус.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bg-BG" sz="2400">
                <a:solidFill>
                  <a:srgbClr val="FFFFFF"/>
                </a:solidFill>
              </a:rPr>
              <a:t> Основни екрани в играта</a:t>
            </a:r>
          </a:p>
          <a:p>
            <a:pPr lvl="0" rtl="0">
              <a:lnSpc>
                <a:spcPct val="120000"/>
              </a:lnSpc>
              <a:spcBef>
                <a:spcPts val="1000"/>
              </a:spcBef>
              <a:buNone/>
            </a:pPr>
            <a:r>
              <a:rPr lang="bg-BG" sz="2400">
                <a:solidFill>
                  <a:srgbClr val="FFFFFF"/>
                </a:solidFill>
              </a:rPr>
              <a:t> Интро</a:t>
            </a:r>
          </a:p>
          <a:p>
            <a:pPr lvl="0" rtl="0">
              <a:lnSpc>
                <a:spcPct val="120000"/>
              </a:lnSpc>
              <a:spcBef>
                <a:spcPts val="1000"/>
              </a:spcBef>
              <a:buNone/>
            </a:pPr>
            <a:r>
              <a:rPr lang="bg-BG" sz="2400">
                <a:solidFill>
                  <a:srgbClr val="FFFFFF"/>
                </a:solidFill>
              </a:rPr>
              <a:t> Инфо</a:t>
            </a:r>
          </a:p>
          <a:p>
            <a:pPr lvl="0" rtl="0">
              <a:lnSpc>
                <a:spcPct val="120000"/>
              </a:lnSpc>
              <a:spcBef>
                <a:spcPts val="1000"/>
              </a:spcBef>
              <a:buNone/>
            </a:pPr>
            <a:r>
              <a:rPr lang="bg-BG" sz="2400">
                <a:solidFill>
                  <a:srgbClr val="FFFFFF"/>
                </a:solidFill>
              </a:rPr>
              <a:t> Игра</a:t>
            </a:r>
          </a:p>
          <a:p>
            <a:pPr lvl="0" rtl="0">
              <a:lnSpc>
                <a:spcPct val="120000"/>
              </a:lnSpc>
              <a:spcBef>
                <a:spcPts val="1000"/>
              </a:spcBef>
              <a:buNone/>
            </a:pPr>
            <a:r>
              <a:rPr lang="bg-BG" sz="2400">
                <a:solidFill>
                  <a:srgbClr val="FFFFFF"/>
                </a:solidFill>
              </a:rPr>
              <a:t> Печалба</a:t>
            </a:r>
          </a:p>
          <a:p>
            <a:pPr lvl="0" rtl="0">
              <a:lnSpc>
                <a:spcPct val="120000"/>
              </a:lnSpc>
              <a:spcBef>
                <a:spcPts val="1000"/>
              </a:spcBef>
              <a:buNone/>
            </a:pPr>
            <a:r>
              <a:rPr lang="bg-BG" sz="2400">
                <a:solidFill>
                  <a:srgbClr val="FFFFFF"/>
                </a:solidFill>
              </a:rPr>
              <a:t> Изходен </a:t>
            </a:r>
          </a:p>
          <a:p>
            <a:pPr lvl="0" rtl="0">
              <a:lnSpc>
                <a:spcPct val="120000"/>
              </a:lnSpc>
              <a:spcBef>
                <a:spcPts val="1000"/>
              </a:spcBef>
              <a:buNone/>
            </a:pPr>
            <a:r>
              <a:rPr lang="bg-BG" sz="2400">
                <a:solidFill>
                  <a:srgbClr val="FFFFFF"/>
                </a:solidFill>
              </a:rPr>
              <a:t> Бонус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descr="intro.png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24" y="194016"/>
            <a:ext cx="2913598" cy="1638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fo1.png"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89" y="2435675"/>
            <a:ext cx="2806084" cy="1578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me1.png"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549" y="4556900"/>
            <a:ext cx="3176424" cy="1786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227086_10210157307393173_152680926_n.jpg" id="75" name="Shape 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8625" y="175229"/>
            <a:ext cx="2471913" cy="1853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roScreen2.jpg" id="76" name="Shape 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625" y="2494154"/>
            <a:ext cx="2525489" cy="1578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.png" id="77" name="Shape 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7111" y="4592976"/>
            <a:ext cx="3048176" cy="171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ctrTitle"/>
          </p:nvPr>
        </p:nvSpPr>
        <p:spPr>
          <a:xfrm>
            <a:off x="1112550" y="1010300"/>
            <a:ext cx="9966900" cy="12216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ВЪРТЯЩА СЕ РУЛЕТКА</a:t>
            </a:r>
          </a:p>
        </p:txBody>
      </p:sp>
      <p:sp>
        <p:nvSpPr>
          <p:cNvPr id="209" name="Shape 209"/>
          <p:cNvSpPr txBox="1"/>
          <p:nvPr>
            <p:ph idx="1" type="subTitle"/>
          </p:nvPr>
        </p:nvSpPr>
        <p:spPr>
          <a:xfrm>
            <a:off x="6169125" y="2889900"/>
            <a:ext cx="5425800" cy="23454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Допълнителен екран включващ анимация на въртящо се колело с топче</a:t>
            </a:r>
          </a:p>
        </p:txBody>
      </p:sp>
      <p:pic>
        <p:nvPicPr>
          <p:cNvPr descr="wheel2.png"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25" y="1864525"/>
            <a:ext cx="4679371" cy="468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4163800" y="183700"/>
            <a:ext cx="84108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600">
                <a:solidFill>
                  <a:schemeClr val="lt2"/>
                </a:solidFill>
              </a:rPr>
              <a:t>class SpinScreen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415650" y="67050"/>
            <a:ext cx="4835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class SpinScreen: public Screen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public: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SpinScreen();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virtual ~SpinScreen();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Draw();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Clear();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int GenerateWinningNumber();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int GetWinningNumber();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IsReadyForBonus();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private: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LTexture* roulette;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LTexture* wheel;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LTexture* ball;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Sound* sound;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private: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int numberOfSpins;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int winningNumber;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void FillTheMapsOfRoulette();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2" type="body"/>
          </p:nvPr>
        </p:nvSpPr>
        <p:spPr>
          <a:xfrm>
            <a:off x="13027150" y="4622250"/>
            <a:ext cx="239400" cy="6963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Untitled-1.png"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800" y="1344525"/>
            <a:ext cx="7875800" cy="443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13164900" y="520475"/>
            <a:ext cx="10455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262500" y="0"/>
            <a:ext cx="68709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bool SpinScreen::Draw() 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int result = GenerateWinningNumber();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background-&gt;render(NULL, 0, NULL);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sound-&gt;play(SPINROULETTE);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SDL_Delay(2000);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int mFrame = 0;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double angleWheel = -3 + 9.7 * (posissionToNumberInRoulette[result] - 5);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double stepWheel = 2;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double maxR = 310, minR = 210,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currentR = maxR, minAngle = -95,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step = M_PI / 36, angleBall = 0;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do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angleBall -= (maxR - currentR) / (12 * 200.0 / M_PI);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currentR -= (maxR - minR) / (10 * 200.0 / M_PI);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angleBall -= step;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ball-&gt;setX(SCREEN_W / 2 - BALL_W / 2 + cos(angleBall) * maxR);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ball-&gt;setY(SCREEN_H / 2 - BALL_H / 2 + sin(angleBall) * maxR);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</a:t>
            </a:r>
          </a:p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x="6996675" y="11298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if (mFrame % 3 == 0)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roulette-&gt;render(NULL, 0);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wheel-&gt;render( NULL, angleWheel);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ball-&gt;render( NULL, 0);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angleWheel += stepWheel;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maxR -= 0.1;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mFrame++;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while (angleBall &gt; minAngle);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sound-&gt;play(WINING_NUMBER);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SDL_Delay(2000);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sound-&gt;music(result);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SDL_Delay(1000);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numberOfSpins++;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return true;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ctrTitle"/>
          </p:nvPr>
        </p:nvSpPr>
        <p:spPr>
          <a:xfrm>
            <a:off x="1109975" y="352075"/>
            <a:ext cx="9966900" cy="11757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ИСТОРИЯ</a:t>
            </a:r>
          </a:p>
        </p:txBody>
      </p:sp>
      <p:sp>
        <p:nvSpPr>
          <p:cNvPr id="231" name="Shape 231"/>
          <p:cNvSpPr txBox="1"/>
          <p:nvPr>
            <p:ph idx="1" type="subTitle"/>
          </p:nvPr>
        </p:nvSpPr>
        <p:spPr>
          <a:xfrm>
            <a:off x="7347850" y="2342100"/>
            <a:ext cx="4224900" cy="21738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Допълнителен екран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показващ последните </a:t>
            </a:r>
          </a:p>
          <a:p>
            <a:pPr lvl="0" algn="l"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18 печеливши числа. </a:t>
            </a:r>
          </a:p>
        </p:txBody>
      </p:sp>
      <p:pic>
        <p:nvPicPr>
          <p:cNvPr descr="History1.png"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9775" y="-14"/>
            <a:ext cx="12192000" cy="6858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ctrTitle"/>
          </p:nvPr>
        </p:nvSpPr>
        <p:spPr>
          <a:xfrm>
            <a:off x="1109975" y="367400"/>
            <a:ext cx="9966900" cy="10683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СЧЕТОВОДСТВО</a:t>
            </a:r>
          </a:p>
        </p:txBody>
      </p:sp>
      <p:sp>
        <p:nvSpPr>
          <p:cNvPr id="238" name="Shape 238"/>
          <p:cNvSpPr txBox="1"/>
          <p:nvPr>
            <p:ph idx="1" type="subTitle"/>
          </p:nvPr>
        </p:nvSpPr>
        <p:spPr>
          <a:xfrm>
            <a:off x="7916675" y="2155125"/>
            <a:ext cx="3160200" cy="29883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Допълнителен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екран показващ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статистики от</a:t>
            </a:r>
          </a:p>
          <a:p>
            <a:pPr lv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играта.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ctrTitle"/>
          </p:nvPr>
        </p:nvSpPr>
        <p:spPr>
          <a:xfrm>
            <a:off x="1109975" y="306150"/>
            <a:ext cx="9966900" cy="10377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ЕКРАН ПРИ ПЕЧАЛБА</a:t>
            </a:r>
          </a:p>
        </p:txBody>
      </p:sp>
      <p:sp>
        <p:nvSpPr>
          <p:cNvPr id="244" name="Shape 244"/>
          <p:cNvSpPr txBox="1"/>
          <p:nvPr>
            <p:ph idx="1" type="subTitle"/>
          </p:nvPr>
        </p:nvSpPr>
        <p:spPr>
          <a:xfrm>
            <a:off x="8618425" y="1835275"/>
            <a:ext cx="3037500" cy="37980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l">
              <a:lnSpc>
                <a:spcPct val="108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Допълнителен екран без бутони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6 секунди презентиране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анимация с 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въртящи се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монети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descr="20227086_10210157307393173_152680926_n.jpg"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99" y="1343850"/>
            <a:ext cx="6853274" cy="51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415650" y="-8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600">
                <a:solidFill>
                  <a:schemeClr val="lt2"/>
                </a:solidFill>
              </a:rPr>
              <a:t>class WinScreen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class WinScreen: public Screen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public: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WinScreen();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virtual ~WinScreen();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Draw();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bool Clear();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void WinAnimation();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void ShowCredits(Credits*);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private: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void fillRectPosition();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LTexture* coin[COIN_COUNT];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>
            <p:ph idx="2" type="body"/>
          </p:nvPr>
        </p:nvSpPr>
        <p:spPr>
          <a:xfrm>
            <a:off x="4770350" y="1536625"/>
            <a:ext cx="75288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void WinScreen::ShowCredits(Credits* credits)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WinAnimation();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SDL_Color color { rand() % 255, rand() % 255, rand() % 255, rand() % 255 };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Text winAmmount(SCREEN_W / 2 - 300 / 2, SCREEN_H * 3 / 5,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300, 100, 20, credits-&gt;GetWinProfit(), color);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SDL_Delay(1000);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415650" y="-8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bg-BG" sz="3600">
                <a:solidFill>
                  <a:schemeClr val="lt2"/>
                </a:solidFill>
              </a:rPr>
              <a:t>class WinScreen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262500" y="1383550"/>
            <a:ext cx="44676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void WinScreen::ShowCredits(Credits* credits)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WinAnimation();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SDL_Color color { rand() % 255, rand() % 255, rand() % 255, rand() % 255 };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Text winAmmount(SCREEN_W / 2 - 300 / 2, SCREEN_H * 3 / 5,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300, 100, 20, credits-&gt;GetWinProfit(), color);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SDL_Delay(1000);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</p:txBody>
      </p:sp>
      <p:sp>
        <p:nvSpPr>
          <p:cNvPr id="259" name="Shape 259"/>
          <p:cNvSpPr txBox="1"/>
          <p:nvPr>
            <p:ph idx="2" type="body"/>
          </p:nvPr>
        </p:nvSpPr>
        <p:spPr>
          <a:xfrm>
            <a:off x="5097575" y="0"/>
            <a:ext cx="7094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void WinScreen::WinAnimation()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vector&lt;SDL_Rect&gt; goldCoins;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for (int i = 0; i &lt; 10; i++)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goldCoins.push_back(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{ COIN_W * i, 0, COIN_W, COIN_H });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for (int i = 0; i &lt; (int) coinFlipz.size(); i++) 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coin[i]-&gt;setX(coinFlipz[i].x);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coin[i]-&gt;setY(coinFlipz[i].y);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SDL_Color color { rand() % 255, rand() % 255, rand() % 255, rand() % 255 };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Text winText(SCREEN_W / 2 - 300 / 2, SCREEN_H / 2 - 10/2,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300, 100, 20, "YOU WIN", color);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for (int j = 0; j &lt; 10; j++)  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SDL_RenderCopyEx(LWindow::gRenderer, coin[i]-&gt;getTexture(),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 &amp;goldCoins[j], &amp;coinFlipz[i], -90, NULL, SDL_FLIP_NONE);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SDL_RenderPresent(LWindow::gRenderer);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SDL_Delay(5);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}  }  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247200" y="8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void WinScreen::fillRectPosition()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SDL_Rect rec = { 20, 675, 90, 90 };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coinFlipz.push_back(rec);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rec.x = 128;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rec.y = 690;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rec.w = 95;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rec.h = 95;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coinFlipz.push_back(rec);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rec.x = 230;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rec.y = 650;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coinFlipz.push_back(rec);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rec.x = 358;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rec.y = 580;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coinFlipz.push_back(rec);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rec.x = 485;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rec.y = 650;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rec.w = 105;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rec.h = 105;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>
            <p:ph idx="2" type="body"/>
          </p:nvPr>
        </p:nvSpPr>
        <p:spPr>
          <a:xfrm>
            <a:off x="6336050" y="8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coinFlipz.push_back(rec);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rec.x = 270;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rec.y = 445;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rec.w = 95;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rec.h = 95;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coinFlipz.push_back(rec);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rec.x = 340; rec.y = 490;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rec.w = 90; rec.h = 90;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coinFlipz.push_back(rec);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rec.x = 200; rec.y = 575;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rec.w = 75; rec.h = 75;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coinFlipz.push_back(rec);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rec.x = 120; rec.y = 635;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rec.w = 65; rec.h = 65;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coinFlipz.push_back(rec);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for (int i = 0; i &lt; 9; i++){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rec = coinFlipz[i];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rec.x = SCREEN_W - rec.x - rec.w + 15;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coinFlipz.push_back(rec); }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ctrTitle"/>
          </p:nvPr>
        </p:nvSpPr>
        <p:spPr>
          <a:xfrm>
            <a:off x="581700" y="398000"/>
            <a:ext cx="10495200" cy="22779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ВЪЗСТАНОВЯВАНЕ НА ИГРАТА</a:t>
            </a:r>
          </a:p>
        </p:txBody>
      </p:sp>
      <p:sp>
        <p:nvSpPr>
          <p:cNvPr id="271" name="Shape 271"/>
          <p:cNvSpPr txBox="1"/>
          <p:nvPr>
            <p:ph idx="1" type="subTitle"/>
          </p:nvPr>
        </p:nvSpPr>
        <p:spPr>
          <a:xfrm>
            <a:off x="924425" y="2844275"/>
            <a:ext cx="10338000" cy="25818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При натискане на бутон RESUME в началният екран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играта се възстановява до момента на прекъсване.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3000">
                <a:solidFill>
                  <a:srgbClr val="FFFFFF"/>
                </a:solidFill>
              </a:rPr>
              <a:t>Възстановяването се реализира с помощта на XML файлове.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descr="123.png"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325" y="36892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15650" y="293130"/>
            <a:ext cx="11360700" cy="124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bg-BG" sz="6900"/>
              <a:t>                  ЕКРАНИ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3151900" y="2574605"/>
            <a:ext cx="1896000" cy="17088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>
                <a:solidFill>
                  <a:schemeClr val="dk1"/>
                </a:solidFill>
              </a:rPr>
              <a:t> Допълнителни екрани 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2400">
                <a:solidFill>
                  <a:schemeClr val="dk1"/>
                </a:solidFill>
              </a:rPr>
              <a:t> Въртяща се рулетка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2400">
                <a:solidFill>
                  <a:schemeClr val="dk1"/>
                </a:solidFill>
              </a:rPr>
              <a:t> История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2400">
                <a:solidFill>
                  <a:schemeClr val="dk1"/>
                </a:solidFill>
              </a:rPr>
              <a:t> Счетоводство 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2400">
                <a:solidFill>
                  <a:schemeClr val="dk1"/>
                </a:solidFill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heel2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974" y="461524"/>
            <a:ext cx="2556424" cy="2561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story1.png"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50900" y="2171349"/>
            <a:ext cx="10536151" cy="592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6293900" y="951750"/>
            <a:ext cx="5707500" cy="49545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if (intro.introButtons[4]-&gt;isClicked(&amp;e))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{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intro.sound-&gt;play(CLICKBUTTON);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intro.Clear();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if (game.Draw())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{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credits = recovery.readXMLWriteCredit(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 "roulette_recovery_credits.xml");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credits.betByNumberCell = recovery.readXMLWriteMap(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 "roulette_recovery.xml");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game.DisplayStatistics(&amp;credits,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 recovery.lastWiningNumbers.back());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for (int y = 285; y &lt; SCREEN_BOARD_H; y += 75)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for (int x = 77;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  x &lt; SCREEN_BOARD_W - 77; x += 75)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{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 if (y &gt; 550)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  x += 75;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 if (credits.betByNumberCell[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   game.CalcQuadrandClicked(x, y)] &gt; 0)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  game.DisplayBets(&amp;credits, x, y, 1,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    true, &amp;recovery);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  }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bg-BG" sz="1400"/>
              <a:t>      }</a:t>
            </a:r>
          </a:p>
          <a:p>
            <a:pPr lvl="0" algn="l">
              <a:spcBef>
                <a:spcPts val="0"/>
              </a:spcBef>
              <a:buNone/>
            </a:pPr>
            <a:r>
              <a:rPr lang="bg-BG" sz="1400"/>
              <a:t>     }</a:t>
            </a:r>
          </a:p>
        </p:txBody>
      </p:sp>
      <p:pic>
        <p:nvPicPr>
          <p:cNvPr descr="imagesAC9OOYJ7.png"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00" y="1094987"/>
            <a:ext cx="5707500" cy="4275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ДЕМО</a:t>
            </a:r>
          </a:p>
        </p:txBody>
      </p:sp>
      <p:sp>
        <p:nvSpPr>
          <p:cNvPr id="284" name="Shape 28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ctrTitle"/>
          </p:nvPr>
        </p:nvSpPr>
        <p:spPr>
          <a:xfrm>
            <a:off x="1110004" y="1965900"/>
            <a:ext cx="99669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БЛАГОДАР</a:t>
            </a:r>
            <a:r>
              <a:rPr lang="bg-BG"/>
              <a:t>ИМ</a:t>
            </a: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b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ЗА</a:t>
            </a:r>
            <a:b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ВНИМАНИЕТО</a:t>
            </a:r>
          </a:p>
        </p:txBody>
      </p:sp>
      <p:sp>
        <p:nvSpPr>
          <p:cNvPr id="290" name="Shape 290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1110850" y="712200"/>
            <a:ext cx="97254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lang="bg-BG"/>
              <a:t>ИНТРО</a:t>
            </a:r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8126175" y="1772099"/>
            <a:ext cx="3875400" cy="4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l">
              <a:lnSpc>
                <a:spcPct val="8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lang="bg-BG" sz="3000">
                <a:solidFill>
                  <a:srgbClr val="FFFFFF"/>
                </a:solidFill>
              </a:rPr>
              <a:t>БУТОНИ:</a:t>
            </a:r>
          </a:p>
          <a:p>
            <a:pPr lvl="0" rtl="0" algn="l">
              <a:lnSpc>
                <a:spcPct val="8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 rtl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lang="bg-BG" sz="3000">
                <a:solidFill>
                  <a:srgbClr val="FFFFFF"/>
                </a:solidFill>
              </a:rPr>
              <a:t>Инфо</a:t>
            </a:r>
          </a:p>
          <a:p>
            <a:pPr lvl="0" rtl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lang="bg-BG" sz="3000">
                <a:solidFill>
                  <a:srgbClr val="FFFFFF"/>
                </a:solidFill>
              </a:rPr>
              <a:t>Добави кредити</a:t>
            </a:r>
          </a:p>
          <a:p>
            <a:pPr lvl="0" rtl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lang="bg-BG" sz="3000">
                <a:solidFill>
                  <a:srgbClr val="FFFFFF"/>
                </a:solidFill>
              </a:rPr>
              <a:t>Музика</a:t>
            </a:r>
          </a:p>
          <a:p>
            <a:pPr lvl="0" rtl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lang="bg-BG" sz="3000">
                <a:solidFill>
                  <a:srgbClr val="FFFFFF"/>
                </a:solidFill>
              </a:rPr>
              <a:t>Старт</a:t>
            </a:r>
          </a:p>
          <a:p>
            <a:pPr lvl="0" rtl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lang="bg-BG" sz="3000">
                <a:solidFill>
                  <a:srgbClr val="FFFFFF"/>
                </a:solidFill>
              </a:rPr>
              <a:t>Зареди игра</a:t>
            </a:r>
          </a:p>
        </p:txBody>
      </p:sp>
      <p:pic>
        <p:nvPicPr>
          <p:cNvPr descr="intro.pn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799"/>
            <a:ext cx="8422223" cy="47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018000" y="-8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bg-BG">
                <a:solidFill>
                  <a:srgbClr val="FFFFFF"/>
                </a:solidFill>
              </a:rPr>
              <a:t>class IntroScreen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39125" y="222000"/>
            <a:ext cx="5005500" cy="64140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class IntroScreen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{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public: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  IntroScreen();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  virtual ~IntroScreen();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  bool Draw();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  bool Clear();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  bool getFlag(){return isActive;}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  void IntroScreenShowCredits(Credits&amp; credits);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public: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  LTexture* introBackground;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  Button* introButtons[INTRO_BUTTONS];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  //bool for mouseEvents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  bool isActive;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/>
              <a:t>};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6596250" y="8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merican-roulette-wheel.png"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050" y="1946250"/>
            <a:ext cx="3779649" cy="377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15650" y="-8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bg-BG">
                <a:solidFill>
                  <a:srgbClr val="FFFFFF"/>
                </a:solidFill>
              </a:rPr>
              <a:t>class IntroScreen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15650" y="1151408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void IntroScreen::IntroScreenShowCredits(Credits&amp; credits)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{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Clear();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Draw();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if (credits.GetCredit())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Text textCredit(SCREEN_W / 2 - 500 / 2 + 50 + 470,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SCREEN_H / 10 - INTRO_BUTTONS_H / 2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  + (INTRO_BUTTONS_H + 10)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  , 230, 40, 20, "Credits: ", { 100,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  200, 100, 255 });</a:t>
            </a:r>
          </a:p>
        </p:txBody>
      </p:sp>
      <p:sp>
        <p:nvSpPr>
          <p:cNvPr id="108" name="Shape 108"/>
          <p:cNvSpPr txBox="1"/>
          <p:nvPr>
            <p:ph idx="2" type="body"/>
          </p:nvPr>
        </p:nvSpPr>
        <p:spPr>
          <a:xfrm>
            <a:off x="6443200" y="135688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Text textCreditsNumber(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SCREEN_W / 2 - 500 / 2 + 50 + 690,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SCREEN_H / 10 - INTRO_BUTTONS_H / 2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  + (INTRO_BUTTONS_H + 10)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  , 60, 40, 20, credits.GetCredit(),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   { 100, 200, 100 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ctrTitle"/>
          </p:nvPr>
        </p:nvSpPr>
        <p:spPr>
          <a:xfrm>
            <a:off x="1112550" y="122475"/>
            <a:ext cx="9966900" cy="12369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ИНФО</a:t>
            </a:r>
          </a:p>
        </p:txBody>
      </p:sp>
      <p:sp>
        <p:nvSpPr>
          <p:cNvPr id="114" name="Shape 114"/>
          <p:cNvSpPr txBox="1"/>
          <p:nvPr>
            <p:ph idx="1" type="subTitle"/>
          </p:nvPr>
        </p:nvSpPr>
        <p:spPr>
          <a:xfrm>
            <a:off x="8669400" y="2002325"/>
            <a:ext cx="2195700" cy="354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bg-BG" sz="3000">
                <a:solidFill>
                  <a:srgbClr val="FFFFFF"/>
                </a:solidFill>
              </a:rPr>
              <a:t>Този екран има само един бутон за Изход</a:t>
            </a:r>
          </a:p>
        </p:txBody>
      </p:sp>
      <p:pic>
        <p:nvPicPr>
          <p:cNvPr descr="info1.pn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4299"/>
            <a:ext cx="8018940" cy="451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15650" y="2259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bg-BG"/>
              <a:t>                                       class InfoScreen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15650" y="107148"/>
            <a:ext cx="5333100" cy="55776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class InfoScreen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{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public: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InfoScreen();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 virtual ~InfoScreen();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 bool Draw();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 bool Clear();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 bool getFlag(){return isActive;}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public: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 LTexture* infoBackground;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 Button* infoBack;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 bool isActive;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/>
              <a:t>};</a:t>
            </a:r>
          </a:p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6443250" y="1281024"/>
            <a:ext cx="5333100" cy="50664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s6C22TK8B.jp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525" y="2281523"/>
            <a:ext cx="5114124" cy="34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112550" y="321475"/>
            <a:ext cx="9966900" cy="1298100"/>
          </a:xfrm>
          <a:prstGeom prst="rect">
            <a:avLst/>
          </a:prstGeom>
        </p:spPr>
        <p:txBody>
          <a:bodyPr anchorCtr="0" anchor="b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bg-BG"/>
              <a:t>ИГРАЛЕН ЕКРАН</a:t>
            </a: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8047725" y="1761900"/>
            <a:ext cx="3816600" cy="44976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 algn="l">
              <a:lnSpc>
                <a:spcPct val="96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БУТОНИ: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Завърти рулетката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Изчисти залозите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Изтегли пари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Последните 18 сектора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bg-BG" sz="3000">
                <a:solidFill>
                  <a:srgbClr val="FFFFFF"/>
                </a:solidFill>
              </a:rPr>
              <a:t>Счетоводство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 sz="2050">
              <a:solidFill>
                <a:srgbClr val="FFFFFF"/>
              </a:solidFill>
            </a:endParaRP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ame1.png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6250" y="1438950"/>
            <a:ext cx="91439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